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739" r:id="rId9"/>
    <p:sldId id="2502" r:id="rId10"/>
    <p:sldId id="2449" r:id="rId11"/>
    <p:sldId id="2483" r:id="rId12"/>
    <p:sldId id="2518" r:id="rId13"/>
    <p:sldId id="2467" r:id="rId14"/>
    <p:sldId id="2486" r:id="rId15"/>
    <p:sldId id="2506" r:id="rId16"/>
    <p:sldId id="2509" r:id="rId17"/>
    <p:sldId id="2510" r:id="rId18"/>
    <p:sldId id="2512" r:id="rId19"/>
    <p:sldId id="2511" r:id="rId20"/>
    <p:sldId id="2513" r:id="rId21"/>
    <p:sldId id="2507" r:id="rId22"/>
    <p:sldId id="2503" r:id="rId23"/>
    <p:sldId id="2487" r:id="rId24"/>
    <p:sldId id="2479" r:id="rId25"/>
    <p:sldId id="2515" r:id="rId26"/>
    <p:sldId id="2514" r:id="rId27"/>
    <p:sldId id="2517" r:id="rId28"/>
    <p:sldId id="2477" r:id="rId29"/>
    <p:sldId id="2480" r:id="rId30"/>
    <p:sldId id="2504" r:id="rId31"/>
    <p:sldId id="2488" r:id="rId32"/>
    <p:sldId id="2519" r:id="rId33"/>
    <p:sldId id="2478" r:id="rId34"/>
    <p:sldId id="2520" r:id="rId35"/>
    <p:sldId id="2489" r:id="rId36"/>
    <p:sldId id="2490" r:id="rId37"/>
    <p:sldId id="2508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00"/>
    <a:srgbClr val="1D1D1A"/>
    <a:srgbClr val="66BA36"/>
    <a:srgbClr val="E0E0E0"/>
    <a:srgbClr val="221815"/>
    <a:srgbClr val="91A2BF"/>
    <a:srgbClr val="595757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nificant-Gravitas/AutoGPT" TargetMode="External"/><Relationship Id="rId3" Type="http://schemas.openxmlformats.org/officeDocument/2006/relationships/hyperlink" Target="https://www.youtube.com/watch?v=XY5Wncq5vAE" TargetMode="External"/><Relationship Id="rId7" Type="http://schemas.openxmlformats.org/officeDocument/2006/relationships/hyperlink" Target="https://zhuanlan.zhihu.com/p/629909493?utm_id=0" TargetMode="External"/><Relationship Id="rId12" Type="http://schemas.openxmlformats.org/officeDocument/2006/relationships/hyperlink" Target="https://arxiv.org/abs/2308.01552" TargetMode="External"/><Relationship Id="rId2" Type="http://schemas.openxmlformats.org/officeDocument/2006/relationships/hyperlink" Target="https://arxiv.org/abs/2304.03442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rxiv.org/abs/2303.17760" TargetMode="External"/><Relationship Id="rId11" Type="http://schemas.openxmlformats.org/officeDocument/2006/relationships/hyperlink" Target="https://arxiv.org/pdf/2305.05352" TargetMode="External"/><Relationship Id="rId5" Type="http://schemas.openxmlformats.org/officeDocument/2006/relationships/hyperlink" Target="https://zhuanlan.zhihu.com/p/626671728?utm_id=0" TargetMode="External"/><Relationship Id="rId10" Type="http://schemas.openxmlformats.org/officeDocument/2006/relationships/hyperlink" Target="https://github.com/Significant-Gravitas/AutoGPT/blob/master/autogpts/autogpt/README.md" TargetMode="External"/><Relationship Id="rId4" Type="http://schemas.openxmlformats.org/officeDocument/2006/relationships/hyperlink" Target="https://medium.com/geekculture/googles-ai-agents-in-a-sims-inspired-virtual-town-small-ville-stanford-artificial-intelligence-chat-gpt-c0f2110239e2" TargetMode="External"/><Relationship Id="rId9" Type="http://schemas.openxmlformats.org/officeDocument/2006/relationships/hyperlink" Target="https://arxiv.org/abs/2306.0222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热门应用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56A703-9A9E-5E41-8C18-7234CDB3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代理（</a:t>
            </a:r>
            <a:r>
              <a:rPr lang="en-US" altLang="zh-CN" sz="1600" dirty="0"/>
              <a:t>Agents</a:t>
            </a:r>
            <a:r>
              <a:rPr lang="zh-CN" altLang="en-US" sz="1600" dirty="0"/>
              <a:t>）感知他们的环境，当前代理所有的感知（完整的经历记录）都被保存在一个名为</a:t>
            </a:r>
            <a:r>
              <a:rPr lang="en-US" altLang="zh-CN" sz="1600" b="1" dirty="0"/>
              <a:t>"</a:t>
            </a:r>
            <a:r>
              <a:rPr lang="zh-CN" altLang="en-US" sz="1600" b="1" dirty="0"/>
              <a:t>记忆流</a:t>
            </a:r>
            <a:r>
              <a:rPr lang="en-US" altLang="zh-CN" sz="1600" b="1" dirty="0"/>
              <a:t>"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memory stream</a:t>
            </a:r>
            <a:r>
              <a:rPr lang="zh-CN" altLang="en-US" sz="1600" b="1" dirty="0"/>
              <a:t>）</a:t>
            </a:r>
            <a:r>
              <a:rPr lang="zh-CN" altLang="en-US" sz="1600" dirty="0"/>
              <a:t>中。基于代理的感知，系统检索相关的记忆，然后使用这些检索到的行为来决定下一个行为。这些检索到的记忆也被用来形成长期</a:t>
            </a:r>
            <a:r>
              <a:rPr lang="zh-CN" altLang="en-US" sz="1600" b="1" dirty="0"/>
              <a:t>计划</a:t>
            </a:r>
            <a:r>
              <a:rPr lang="zh-CN" altLang="en-US" sz="1600" dirty="0"/>
              <a:t>，并创造出更高级的</a:t>
            </a:r>
            <a:r>
              <a:rPr lang="zh-CN" altLang="en-US" sz="1600" b="1" dirty="0"/>
              <a:t>反思</a:t>
            </a:r>
            <a:r>
              <a:rPr lang="zh-CN" altLang="en-US" sz="1600" dirty="0"/>
              <a:t>，这些都被输入到记忆流中以供未来使用。</a:t>
            </a:r>
            <a:endParaRPr lang="zh-CN" altLang="en-US" sz="1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8CA11-E75D-C74E-AB2B-916C2598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25" y="2737899"/>
            <a:ext cx="9597692" cy="3561687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:a16="http://schemas.microsoft.com/office/drawing/2014/main" id="{48CA2BE0-86AE-E743-B16B-70014557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Generative Agents</a:t>
            </a:r>
            <a:r>
              <a:rPr lang="zh-CN" altLang="en-US" dirty="0"/>
              <a:t>：架构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EF87A-F09A-2849-A6A1-6BEBD43A0BA4}"/>
              </a:ext>
            </a:extLst>
          </p:cNvPr>
          <p:cNvSpPr/>
          <p:nvPr/>
        </p:nvSpPr>
        <p:spPr>
          <a:xfrm>
            <a:off x="3752194" y="838389"/>
            <a:ext cx="7264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Generative Agents</a:t>
            </a:r>
            <a:r>
              <a:rPr lang="zh-CN" altLang="en-US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：</a:t>
            </a:r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Interactive Simulacra of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228066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56A703-9A9E-5E41-8C18-7234CDB3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先初始化</a:t>
            </a:r>
            <a:r>
              <a:rPr lang="en-US" altLang="zh-CN" sz="1600" dirty="0"/>
              <a:t>25</a:t>
            </a:r>
            <a:r>
              <a:rPr lang="zh-CN" altLang="en-US" sz="1600" dirty="0"/>
              <a:t>个</a:t>
            </a:r>
            <a:r>
              <a:rPr lang="en-US" altLang="zh-CN" sz="1600" dirty="0"/>
              <a:t>agents</a:t>
            </a:r>
            <a:r>
              <a:rPr lang="zh-CN" altLang="en-US" sz="1600" dirty="0"/>
              <a:t>，称为</a:t>
            </a:r>
            <a:r>
              <a:rPr lang="en-US" altLang="zh-CN" sz="1600" dirty="0"/>
              <a:t>Generative Agents (</a:t>
            </a:r>
            <a:r>
              <a:rPr lang="zh-CN" altLang="en-US" sz="1600" dirty="0"/>
              <a:t>因为是用语言生成模型扮演角色</a:t>
            </a:r>
            <a:r>
              <a:rPr lang="en-US" altLang="zh-CN" sz="1600" dirty="0"/>
              <a:t>)</a:t>
            </a:r>
            <a:r>
              <a:rPr lang="zh-CN" altLang="en-US" sz="1600" dirty="0"/>
              <a:t>。用文本语言描述每个</a:t>
            </a:r>
            <a:r>
              <a:rPr lang="en-US" altLang="zh-CN" sz="1600" dirty="0"/>
              <a:t>agent</a:t>
            </a:r>
            <a:r>
              <a:rPr lang="zh-CN" altLang="en-US" sz="1600" dirty="0"/>
              <a:t>的身份职业和与其他</a:t>
            </a:r>
            <a:r>
              <a:rPr lang="en-US" altLang="zh-CN" sz="1600" dirty="0"/>
              <a:t>agents</a:t>
            </a:r>
            <a:r>
              <a:rPr lang="zh-CN" altLang="en-US" sz="1600" dirty="0"/>
              <a:t>的关系，作为每个</a:t>
            </a:r>
            <a:r>
              <a:rPr lang="en-US" altLang="zh-CN" sz="1600" dirty="0"/>
              <a:t>agent</a:t>
            </a:r>
            <a:r>
              <a:rPr lang="zh-CN" altLang="en-US" sz="1600" dirty="0"/>
              <a:t>的初始记忆。</a:t>
            </a:r>
            <a:br>
              <a:rPr lang="zh-CN" altLang="en-US" sz="1200" dirty="0"/>
            </a:br>
            <a:endParaRPr lang="zh-CN" altLang="en-US" sz="1200" dirty="0"/>
          </a:p>
          <a:p>
            <a:endParaRPr lang="zh-CN" altLang="en-US" sz="1200" b="1" dirty="0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CA2BE0-86AE-E743-B16B-70014557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Generative Agents</a:t>
            </a:r>
            <a:r>
              <a:rPr lang="zh-CN" altLang="en-US" dirty="0"/>
              <a:t>：角色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EF87A-F09A-2849-A6A1-6BEBD43A0BA4}"/>
              </a:ext>
            </a:extLst>
          </p:cNvPr>
          <p:cNvSpPr/>
          <p:nvPr/>
        </p:nvSpPr>
        <p:spPr>
          <a:xfrm>
            <a:off x="3752194" y="838389"/>
            <a:ext cx="7264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Generative Agents</a:t>
            </a:r>
            <a:r>
              <a:rPr lang="zh-CN" altLang="en-US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：</a:t>
            </a:r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Interactive Simulacra of Human Behavior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54A990-EA7E-134E-909D-E628220B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343" y="2345856"/>
            <a:ext cx="3900377" cy="39097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7FFCEA1-961B-6745-8EBE-9CF89C4D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567" y="2382062"/>
            <a:ext cx="6305924" cy="38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0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56A703-9A9E-5E41-8C18-7234CDB3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需要</a:t>
            </a:r>
            <a:r>
              <a:rPr lang="en-US" altLang="zh-CN" sz="1600" dirty="0"/>
              <a:t> LLMs </a:t>
            </a:r>
            <a:r>
              <a:rPr lang="zh-CN" altLang="en-US" sz="1600" dirty="0"/>
              <a:t>可以输出行为，并且</a:t>
            </a:r>
            <a:r>
              <a:rPr lang="en-US" altLang="zh-CN" sz="1600" dirty="0"/>
              <a:t>agent</a:t>
            </a:r>
            <a:r>
              <a:rPr lang="zh-CN" altLang="en-US" sz="1600" dirty="0"/>
              <a:t>要根据其过去的经验做出重要的推论，且保持长期的连贯性。所以需要记忆流，并配合记忆检索，让</a:t>
            </a:r>
            <a:r>
              <a:rPr lang="en-US" altLang="zh-CN" sz="1600" dirty="0"/>
              <a:t>agent</a:t>
            </a:r>
            <a:r>
              <a:rPr lang="zh-CN" altLang="en-US" sz="1600" dirty="0"/>
              <a:t>生成的行为</a:t>
            </a:r>
            <a:r>
              <a:rPr lang="zh-CN" altLang="en-US" sz="1600" b="1" dirty="0"/>
              <a:t>具有长期规划能力和连贯性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记忆流：</a:t>
            </a:r>
            <a:r>
              <a:rPr lang="zh-CN" altLang="en-US" sz="1600" dirty="0"/>
              <a:t>记忆流就是一个数据库，记录 </a:t>
            </a:r>
            <a:r>
              <a:rPr lang="en-US" altLang="zh-CN" sz="1600" dirty="0"/>
              <a:t>agent</a:t>
            </a:r>
            <a:r>
              <a:rPr lang="zh-CN" altLang="en-US" sz="1600" dirty="0"/>
              <a:t> 所有经历，还有感知到其它 </a:t>
            </a:r>
            <a:r>
              <a:rPr lang="en-US" altLang="zh-CN" sz="1600" dirty="0"/>
              <a:t>agent</a:t>
            </a:r>
            <a:r>
              <a:rPr lang="zh-CN" altLang="en-US" sz="1600" dirty="0"/>
              <a:t> 或对象执行的行为。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b="1" dirty="0"/>
              <a:t>检索：</a:t>
            </a:r>
            <a:r>
              <a:rPr lang="zh-CN" altLang="en-US" sz="1600" dirty="0"/>
              <a:t>检索记忆时，考虑了三种度量成分：新近度、重要性和相关性。</a:t>
            </a: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CA2BE0-86AE-E743-B16B-70014557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Generative Agents</a:t>
            </a:r>
            <a:r>
              <a:rPr lang="zh-CN" altLang="en-US" dirty="0"/>
              <a:t>：记忆与检索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12E69A-B4A3-9546-956C-6A2071A528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371" y="3400372"/>
            <a:ext cx="5527834" cy="289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D1B7A7-D1D6-4D46-8D15-420F5ADB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19" y="3676131"/>
            <a:ext cx="5310081" cy="23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4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56A703-9A9E-5E41-8C18-7234CDB3B9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计划 </a:t>
            </a:r>
            <a:r>
              <a:rPr lang="en-US" altLang="zh-CN" sz="1600" dirty="0"/>
              <a:t>Plan</a:t>
            </a:r>
            <a:r>
              <a:rPr lang="zh-CN" altLang="en-US" sz="1600" dirty="0"/>
              <a:t> 描述了</a:t>
            </a:r>
            <a:r>
              <a:rPr lang="en-US" altLang="zh-CN" sz="1600" dirty="0"/>
              <a:t>agent</a:t>
            </a:r>
            <a:r>
              <a:rPr lang="zh-CN" altLang="en-US" sz="1600" dirty="0"/>
              <a:t>未来的一系列行动。整个计划是从自上而下开始，然后递归地生成更多细节。比如：先有</a:t>
            </a:r>
            <a:r>
              <a:rPr lang="en-US" altLang="zh-CN" sz="1600" dirty="0"/>
              <a:t>agent</a:t>
            </a:r>
            <a:r>
              <a:rPr lang="zh-CN" altLang="en-US" sz="1600" dirty="0"/>
              <a:t>今天大致在几点和什么地点做什么事，然后拆分到小时粒度。设计专门的</a:t>
            </a:r>
            <a:r>
              <a:rPr lang="en-US" altLang="zh-CN" sz="1600" dirty="0"/>
              <a:t>prompt</a:t>
            </a:r>
            <a:r>
              <a:rPr lang="zh-CN" altLang="en-US" sz="1600" dirty="0"/>
              <a:t>得到具体时间粒度下的计划。</a:t>
            </a:r>
            <a:br>
              <a:rPr lang="zh-CN" altLang="en-US" sz="1600" dirty="0"/>
            </a:br>
            <a:endParaRPr lang="zh-CN" altLang="en-US" sz="1600" dirty="0"/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48CA2BE0-86AE-E743-B16B-70014557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Generative Agents</a:t>
            </a:r>
            <a:r>
              <a:rPr lang="zh-CN" altLang="en-US" dirty="0"/>
              <a:t>：计划和反应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A570B8-4F32-D84A-83AE-35797586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19" y="2557344"/>
            <a:ext cx="4386187" cy="36266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15F3F3-CC6A-C343-A8E2-39396B65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2575778"/>
            <a:ext cx="4608595" cy="36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7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736C296-D695-C84B-80CC-24458D43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Agents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4BFBA-A9E8-FA44-A5C3-E010C88AE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提出生成式</a:t>
            </a:r>
            <a:r>
              <a:rPr lang="en-US" altLang="zh-CN" dirty="0"/>
              <a:t>agent</a:t>
            </a:r>
            <a:r>
              <a:rPr lang="zh-CN" altLang="en-US" dirty="0"/>
              <a:t>模拟人类交互行为，设计了一个架构，由感知、记忆流、检索、反思、计划、行动组成。首先初始化</a:t>
            </a:r>
            <a:r>
              <a:rPr lang="en-US" altLang="zh-CN" dirty="0"/>
              <a:t>agents</a:t>
            </a:r>
            <a:r>
              <a:rPr lang="zh-CN" altLang="en-US" dirty="0"/>
              <a:t>感知周围环境，然后将观察结果写入记忆流，每次要进行反思、计划和行动时，会检索历史记忆流，然后反思得到近期发生的概括，思考要做什么计划，如何行动、行动的具体时间和地点是什么等。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2</a:t>
            </a:r>
            <a:r>
              <a:rPr lang="zh-CN" altLang="en-US" dirty="0"/>
              <a:t>天的交互式模拟，</a:t>
            </a:r>
            <a:r>
              <a:rPr lang="en-US" altLang="zh-CN" dirty="0"/>
              <a:t>Smallville</a:t>
            </a:r>
            <a:r>
              <a:rPr lang="zh-CN" altLang="en-US" dirty="0"/>
              <a:t>内涌现出三种社会行为：信息传播、关系记忆和协作。证实多生成式</a:t>
            </a:r>
            <a:r>
              <a:rPr lang="en-US" altLang="zh-CN" dirty="0"/>
              <a:t>agents</a:t>
            </a:r>
            <a:r>
              <a:rPr lang="zh-CN" altLang="en-US" dirty="0"/>
              <a:t>在游戏世界中具有一定可信行为。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35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C2679A-6864-EE42-9A20-8C1CF73F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CAMEL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9400B1-BEA4-1F42-8D92-0A9A2BA15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304" y="1568466"/>
            <a:ext cx="3275703" cy="4380386"/>
          </a:xfrm>
        </p:spPr>
        <p:txBody>
          <a:bodyPr/>
          <a:lstStyle/>
          <a:p>
            <a:r>
              <a:rPr lang="en-US" altLang="zh-CN" sz="1400" dirty="0"/>
              <a:t>CAMEL</a:t>
            </a:r>
            <a:r>
              <a:rPr lang="zh-CN" altLang="en-US" sz="1400" dirty="0"/>
              <a:t> 是一个 </a:t>
            </a:r>
            <a:r>
              <a:rPr lang="en-US" altLang="zh-CN" sz="1400" dirty="0"/>
              <a:t>Role-Playing</a:t>
            </a:r>
            <a:r>
              <a:rPr lang="zh-CN" altLang="en-US" sz="1400" dirty="0"/>
              <a:t> 框架，使多个 </a:t>
            </a:r>
            <a:r>
              <a:rPr lang="en-US" altLang="zh-CN" sz="1400" dirty="0"/>
              <a:t>Agents</a:t>
            </a:r>
            <a:r>
              <a:rPr lang="zh-CN" altLang="en-US" sz="1400" dirty="0"/>
              <a:t> 能够进行对话并合作解决分配的任务。</a:t>
            </a:r>
            <a:endParaRPr lang="en-US" altLang="zh-CN" sz="1400" dirty="0"/>
          </a:p>
          <a:p>
            <a:r>
              <a:rPr lang="zh-CN" altLang="en-US" sz="1400" dirty="0"/>
              <a:t>如开发股票交易机器人，一个人工智能助理 </a:t>
            </a:r>
            <a:r>
              <a:rPr lang="en-US" altLang="zh-CN" sz="1400" dirty="0"/>
              <a:t>Agent</a:t>
            </a:r>
            <a:r>
              <a:rPr lang="zh-CN" altLang="en-US" sz="1400" dirty="0"/>
              <a:t>，是一个 </a:t>
            </a:r>
            <a:r>
              <a:rPr lang="en-US" altLang="zh-CN" sz="1400" dirty="0"/>
              <a:t>python</a:t>
            </a:r>
            <a:r>
              <a:rPr lang="zh-CN" altLang="en-US" sz="1400" dirty="0"/>
              <a:t> 程序员，而人工智能用户 </a:t>
            </a:r>
            <a:r>
              <a:rPr lang="en-US" altLang="zh-CN" sz="1400" dirty="0"/>
              <a:t>Agent</a:t>
            </a:r>
            <a:r>
              <a:rPr lang="zh-CN" altLang="en-US" sz="1400" dirty="0"/>
              <a:t> 是一股票交易员。在人类用户输入结束后，</a:t>
            </a:r>
            <a:r>
              <a:rPr lang="en-US" altLang="zh-CN" sz="1400" dirty="0"/>
              <a:t>Task Specifier</a:t>
            </a:r>
            <a:r>
              <a:rPr lang="zh-CN" altLang="en-US" sz="1400" dirty="0"/>
              <a:t> 会把任务具体化，通过对网络上特定股票进行情感分析，然后根据情感分析的结果进行股票交易。当任务被具体化后，两个基于 </a:t>
            </a:r>
            <a:r>
              <a:rPr lang="en-US" altLang="zh-CN" sz="1400" dirty="0"/>
              <a:t>ChatGPT </a:t>
            </a:r>
            <a:r>
              <a:rPr lang="zh-CN" altLang="en-US" sz="1400" dirty="0"/>
              <a:t>的 </a:t>
            </a:r>
            <a:r>
              <a:rPr lang="en-US" altLang="zh-CN" sz="1400" dirty="0"/>
              <a:t>AI </a:t>
            </a:r>
            <a:r>
              <a:rPr lang="zh-CN" altLang="en-US" sz="1400" dirty="0"/>
              <a:t>智能体开始合作完成任务，比如进行工具的安装和导入。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2D34BB-9682-9543-96FE-26FBDCA6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251" y="1517824"/>
            <a:ext cx="7961702" cy="45279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03FF97-8575-0646-8D62-C41336E75FDE}"/>
              </a:ext>
            </a:extLst>
          </p:cNvPr>
          <p:cNvSpPr/>
          <p:nvPr/>
        </p:nvSpPr>
        <p:spPr>
          <a:xfrm>
            <a:off x="2017987" y="770648"/>
            <a:ext cx="7264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CAMEL: Communicative Agents for "Mind" Exploration of Large Language Model Society.</a:t>
            </a:r>
          </a:p>
        </p:txBody>
      </p:sp>
    </p:spTree>
    <p:extLst>
      <p:ext uri="{BB962C8B-B14F-4D97-AF65-F5344CB8AC3E}">
        <p14:creationId xmlns:p14="http://schemas.microsoft.com/office/powerpoint/2010/main" val="124737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10B14B-E69B-DB49-A977-24ACD3EA85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Automatic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25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77B5B2-636D-814C-AC61-3574973F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Agents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849341-C4C2-4D43-8EFF-06B339760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给 </a:t>
            </a:r>
            <a:r>
              <a:rPr lang="en-US" altLang="zh-CN" dirty="0"/>
              <a:t>Agents</a:t>
            </a:r>
            <a:r>
              <a:rPr lang="zh-CN" altLang="en-US" dirty="0"/>
              <a:t> 一个</a:t>
            </a:r>
            <a:r>
              <a:rPr lang="en-US" altLang="zh-CN" dirty="0"/>
              <a:t>/</a:t>
            </a:r>
            <a:r>
              <a:rPr lang="zh-CN" altLang="en-US" dirty="0"/>
              <a:t>多个目标，独立地执行这些目标。这些应用程序结合了工具使用和长期内存。典型的有</a:t>
            </a:r>
            <a:r>
              <a:rPr lang="en-US" altLang="zh-CN" dirty="0"/>
              <a:t>AutoGPT</a:t>
            </a:r>
            <a:r>
              <a:rPr lang="zh-CN" altLang="en-US" dirty="0"/>
              <a:t>，</a:t>
            </a:r>
            <a:r>
              <a:rPr lang="en-US" altLang="zh-CN" dirty="0" err="1"/>
              <a:t>BabyAGI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746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3EB4B-0E62-0C4E-93AC-AF360C8F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BCBEAC-22DD-B04B-8A17-5E2175E1CA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r>
              <a:rPr lang="zh-CN" altLang="en-US" dirty="0"/>
              <a:t> 以</a:t>
            </a:r>
            <a:r>
              <a:rPr lang="en-US" altLang="zh-CN" dirty="0"/>
              <a:t>LLM </a:t>
            </a:r>
            <a:r>
              <a:rPr lang="zh-CN" altLang="en-US" dirty="0"/>
              <a:t>作为主控制器来建立 </a:t>
            </a:r>
            <a:r>
              <a:rPr lang="en-US" altLang="zh-CN" dirty="0"/>
              <a:t>AI Agents </a:t>
            </a:r>
            <a:r>
              <a:rPr lang="zh-CN" altLang="en-US" dirty="0"/>
              <a:t>，作者提供了很多 </a:t>
            </a:r>
            <a:r>
              <a:rPr lang="en-US" altLang="zh-CN" dirty="0"/>
              <a:t>API</a:t>
            </a:r>
            <a:r>
              <a:rPr lang="zh-CN" altLang="en-US" dirty="0"/>
              <a:t> 代码来解析数据格式，帮助 </a:t>
            </a:r>
            <a:r>
              <a:rPr lang="en-US" altLang="zh-CN" dirty="0"/>
              <a:t>AI Agents </a:t>
            </a:r>
            <a:r>
              <a:rPr lang="zh-CN" altLang="en-US" dirty="0"/>
              <a:t>更好地理解和处理自然语言输入，虽然目前还处于试验的阶段。</a:t>
            </a:r>
            <a:r>
              <a:rPr lang="en-US" altLang="zh-CN" dirty="0" err="1"/>
              <a:t>AutoGPT</a:t>
            </a:r>
            <a:r>
              <a:rPr lang="en-US" altLang="zh-CN" dirty="0"/>
              <a:t> </a:t>
            </a:r>
            <a:r>
              <a:rPr lang="zh-CN" altLang="en-US" dirty="0"/>
              <a:t>的核心逻辑是一个 </a:t>
            </a:r>
            <a:r>
              <a:rPr lang="en-US" altLang="zh-CN" dirty="0"/>
              <a:t>Prompt Loop</a:t>
            </a:r>
            <a:r>
              <a:rPr lang="zh-CN" altLang="en-US" dirty="0"/>
              <a:t>：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EA082D-3D6C-0D4C-BAC4-FBC60638C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835" y="3284262"/>
            <a:ext cx="8667091" cy="27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0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3EB4B-0E62-0C4E-93AC-AF360C8F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r>
              <a:rPr lang="zh-CN" altLang="en-US" dirty="0"/>
              <a:t>：流程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A3EB6B8-AD9C-0844-B0E3-E2BA56F02A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任务定义：通过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、</a:t>
            </a:r>
            <a:r>
              <a:rPr lang="en-US" altLang="zh-CN" dirty="0"/>
              <a:t>Role</a:t>
            </a:r>
            <a:r>
              <a:rPr lang="zh-CN" altLang="en-US" dirty="0"/>
              <a:t>、</a:t>
            </a:r>
            <a:r>
              <a:rPr lang="en-US" altLang="zh-CN" dirty="0"/>
              <a:t>Goals</a:t>
            </a:r>
            <a:r>
              <a:rPr lang="zh-CN" altLang="en-US" dirty="0"/>
              <a:t>，组成 </a:t>
            </a:r>
            <a:r>
              <a:rPr lang="en-US" altLang="zh-CN" dirty="0"/>
              <a:t>Prompt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理解任务：</a:t>
            </a:r>
            <a:r>
              <a:rPr lang="zh-CN" altLang="en-US" dirty="0"/>
              <a:t>对下发的</a:t>
            </a:r>
            <a:r>
              <a:rPr lang="en-US" altLang="zh-CN" dirty="0"/>
              <a:t>Prompt</a:t>
            </a:r>
            <a:r>
              <a:rPr lang="zh-CN" altLang="en-US" dirty="0"/>
              <a:t>，</a:t>
            </a:r>
            <a:r>
              <a:rPr lang="en-US" altLang="zh-CN" dirty="0"/>
              <a:t>ChatGPT</a:t>
            </a:r>
            <a:r>
              <a:rPr lang="zh-CN" altLang="en-US" dirty="0"/>
              <a:t>通过大模型对语义内容理解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生成方案：</a:t>
            </a:r>
            <a:r>
              <a:rPr lang="en-US" altLang="zh-CN" dirty="0"/>
              <a:t> ChatGPT</a:t>
            </a:r>
            <a:r>
              <a:rPr lang="zh-CN" altLang="en-US" dirty="0"/>
              <a:t> 输出详细的 </a:t>
            </a:r>
            <a:r>
              <a:rPr lang="en-US" altLang="zh-CN" dirty="0"/>
              <a:t>Step-by-Step</a:t>
            </a:r>
            <a:r>
              <a:rPr lang="zh-CN" altLang="en-US" dirty="0"/>
              <a:t> 解决方案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生成指令：</a:t>
            </a:r>
            <a:r>
              <a:rPr lang="en-US" altLang="zh-CN" dirty="0"/>
              <a:t>LLM</a:t>
            </a:r>
            <a:r>
              <a:rPr lang="zh-CN" altLang="en-US" dirty="0"/>
              <a:t> 根据规划 </a:t>
            </a:r>
            <a:r>
              <a:rPr lang="en-US" altLang="zh-CN" dirty="0"/>
              <a:t>Plan</a:t>
            </a:r>
            <a:r>
              <a:rPr lang="zh-CN" altLang="en-US" dirty="0"/>
              <a:t> 生成可执行的操作或指令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执行指令：</a:t>
            </a:r>
            <a:r>
              <a:rPr lang="zh-CN" altLang="en-US" dirty="0"/>
              <a:t>通过访问外部资源或调用</a:t>
            </a:r>
            <a:r>
              <a:rPr lang="en-US" altLang="zh-CN" dirty="0"/>
              <a:t>ChatGPT</a:t>
            </a:r>
            <a:r>
              <a:rPr lang="zh-CN" altLang="en-US" dirty="0"/>
              <a:t>完成任务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输出结果：</a:t>
            </a:r>
            <a:r>
              <a:rPr lang="zh-CN" altLang="en-US" dirty="0"/>
              <a:t>指令操作完成后，系统返回执行结果</a:t>
            </a:r>
            <a:endParaRPr lang="en-US" altLang="zh-CN" b="1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评估结果：</a:t>
            </a:r>
            <a:r>
              <a:rPr lang="en-US" altLang="zh-CN" dirty="0"/>
              <a:t> AI </a:t>
            </a:r>
            <a:r>
              <a:rPr lang="zh-CN" altLang="en-US" dirty="0"/>
              <a:t>会评估结果以确定是否达到预期目标或是否需要进一步完善</a:t>
            </a:r>
          </a:p>
        </p:txBody>
      </p:sp>
    </p:spTree>
    <p:extLst>
      <p:ext uri="{BB962C8B-B14F-4D97-AF65-F5344CB8AC3E}">
        <p14:creationId xmlns:p14="http://schemas.microsoft.com/office/powerpoint/2010/main" val="282612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3EB4B-0E62-0C4E-93AC-AF360C8F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F39D1E-C250-C544-8068-8D099763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31" y="1482039"/>
            <a:ext cx="9142700" cy="47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6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3EB4B-0E62-0C4E-93AC-AF360C8F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AutoGPT</a:t>
            </a:r>
            <a:r>
              <a:rPr lang="zh-CN" altLang="en-US" dirty="0"/>
              <a:t>：视频</a:t>
            </a:r>
          </a:p>
        </p:txBody>
      </p:sp>
    </p:spTree>
    <p:extLst>
      <p:ext uri="{BB962C8B-B14F-4D97-AF65-F5344CB8AC3E}">
        <p14:creationId xmlns:p14="http://schemas.microsoft.com/office/powerpoint/2010/main" val="78312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68E9C5-CBF2-5A40-9446-817A47A1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BabyAGI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B5E358-C502-9547-A84F-719955EB8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296724" cy="4994910"/>
          </a:xfrm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和矢量数据库创建、优先排序和执行任务。</a:t>
            </a:r>
            <a:r>
              <a:rPr lang="en-US" altLang="zh-CN" dirty="0"/>
              <a:t>Agent</a:t>
            </a:r>
            <a:r>
              <a:rPr lang="zh-CN" altLang="en-US" dirty="0"/>
              <a:t> 根据历史结果和用户的目标创建任务。然后利用 </a:t>
            </a:r>
            <a:r>
              <a:rPr lang="en-US" altLang="zh-CN" dirty="0"/>
              <a:t>LLMs</a:t>
            </a:r>
            <a:r>
              <a:rPr lang="zh-CN" altLang="en-US" dirty="0"/>
              <a:t> 对任务进行规划 </a:t>
            </a:r>
            <a:r>
              <a:rPr lang="en-US" altLang="zh-CN" dirty="0"/>
              <a:t>Planning</a:t>
            </a:r>
            <a:r>
              <a:rPr lang="zh-CN" altLang="en-US" dirty="0"/>
              <a:t>，利用向量数据库对过去的结果进行存储和检索。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49E392-F9F9-9247-9512-AC67B044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8427" y="1361090"/>
            <a:ext cx="7247667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DD035-6F6A-F74B-AF44-6C4E8371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AgentGPT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CC6FB5-FDDA-AA4C-B419-0271FFBF54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AgentGPT</a:t>
            </a:r>
            <a:r>
              <a:rPr lang="en-US" altLang="zh-CN" dirty="0"/>
              <a:t> </a:t>
            </a:r>
            <a:r>
              <a:rPr lang="zh-CN" altLang="en-US" dirty="0"/>
              <a:t>基于 </a:t>
            </a:r>
            <a:r>
              <a:rPr lang="en-US" altLang="zh-CN" dirty="0" err="1"/>
              <a:t>Langchain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OpenAI </a:t>
            </a:r>
            <a:r>
              <a:rPr lang="zh-CN" altLang="en-US" dirty="0"/>
              <a:t>基础构建 </a:t>
            </a:r>
            <a:r>
              <a:rPr lang="en-US" altLang="zh-CN" dirty="0"/>
              <a:t>AI Agent</a:t>
            </a:r>
            <a:r>
              <a:rPr lang="zh-CN" altLang="en-US" dirty="0"/>
              <a:t>。可以通过浏览器或个人计算机中创建、配置和部署自主 </a:t>
            </a:r>
            <a:r>
              <a:rPr lang="en-US" altLang="zh-CN" dirty="0"/>
              <a:t>AI </a:t>
            </a:r>
            <a:r>
              <a:rPr lang="zh-CN" altLang="en-US" dirty="0"/>
              <a:t>代理。</a:t>
            </a:r>
          </a:p>
          <a:p>
            <a:r>
              <a:rPr lang="en-US" altLang="zh-CN" dirty="0" err="1"/>
              <a:t>AgentGPT</a:t>
            </a:r>
            <a:r>
              <a:rPr lang="en-US" altLang="zh-CN" dirty="0"/>
              <a:t> </a:t>
            </a:r>
            <a:r>
              <a:rPr lang="zh-CN" altLang="en-US" dirty="0"/>
              <a:t>允许配置和部署自治 </a:t>
            </a:r>
            <a:r>
              <a:rPr lang="en-US" altLang="zh-CN" dirty="0"/>
              <a:t>AI </a:t>
            </a:r>
            <a:r>
              <a:rPr lang="zh-CN" altLang="en-US" dirty="0"/>
              <a:t>代理。命名自己的自定义 </a:t>
            </a:r>
            <a:r>
              <a:rPr lang="en-US" altLang="zh-CN" dirty="0"/>
              <a:t>AI</a:t>
            </a:r>
            <a:r>
              <a:rPr lang="zh-CN" altLang="en-US" dirty="0"/>
              <a:t>，让它开始实现任何可以想象的目标。它将尝试通过思考要做的任务、执行它们并从结果中学习来达到目标。</a:t>
            </a:r>
          </a:p>
        </p:txBody>
      </p:sp>
    </p:spTree>
    <p:extLst>
      <p:ext uri="{BB962C8B-B14F-4D97-AF65-F5344CB8AC3E}">
        <p14:creationId xmlns:p14="http://schemas.microsoft.com/office/powerpoint/2010/main" val="63118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10B14B-E69B-DB49-A977-24ACD3EA85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Multimodal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1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51F906E-A13E-0242-A7E4-90856DD8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跨模态</a:t>
            </a:r>
            <a:r>
              <a:rPr lang="en-US" altLang="zh-CN" dirty="0"/>
              <a:t>Agents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9A845E-BE06-814A-BEFF-61C965F6C7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Agents</a:t>
            </a:r>
            <a:r>
              <a:rPr lang="zh-CN" altLang="en-US" dirty="0"/>
              <a:t>不仅可以处理纯文本的信息，还可以拓展到多模态来完成图像，语音，视频的交互。典型的应用有</a:t>
            </a:r>
            <a:r>
              <a:rPr lang="en-US" altLang="zh-CN" dirty="0"/>
              <a:t>Visual ChatGPT</a:t>
            </a:r>
            <a:r>
              <a:rPr lang="zh-CN" altLang="en-US" dirty="0"/>
              <a:t>，</a:t>
            </a:r>
            <a:r>
              <a:rPr lang="en-US" altLang="zh-CN" dirty="0"/>
              <a:t>AssistGPT</a:t>
            </a:r>
            <a:r>
              <a:rPr lang="zh-CN" altLang="en-US" dirty="0"/>
              <a:t>，</a:t>
            </a:r>
            <a:r>
              <a:rPr lang="en-US" altLang="zh-CN" dirty="0" err="1"/>
              <a:t>HuggingGPT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2813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D709D-D92A-E642-B6C1-ADD2D623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HuggingGPT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F5CF2-DB31-BB42-B10A-6E18523155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HuggingGPT</a:t>
            </a:r>
            <a:r>
              <a:rPr lang="zh-CN" altLang="en-US" dirty="0"/>
              <a:t> 把 </a:t>
            </a:r>
            <a:r>
              <a:rPr lang="en-US" altLang="zh-CN" dirty="0"/>
              <a:t>LLM</a:t>
            </a:r>
            <a:r>
              <a:rPr lang="zh-CN" altLang="en-US" dirty="0"/>
              <a:t> 作为一个 </a:t>
            </a:r>
            <a:r>
              <a:rPr lang="en-US" altLang="zh-CN" dirty="0"/>
              <a:t>Agent</a:t>
            </a:r>
            <a:r>
              <a:rPr lang="zh-CN" altLang="en-US" dirty="0"/>
              <a:t>，用于管理和组织 </a:t>
            </a:r>
            <a:r>
              <a:rPr lang="en-US" altLang="zh-CN" dirty="0"/>
              <a:t>Huggingface</a:t>
            </a:r>
            <a:r>
              <a:rPr lang="zh-CN" altLang="en-US" dirty="0"/>
              <a:t> 上的模型（文生图、图生文、目标检测等模型），</a:t>
            </a:r>
            <a:r>
              <a:rPr lang="en-US" altLang="zh-CN" dirty="0"/>
              <a:t>LLM</a:t>
            </a:r>
            <a:r>
              <a:rPr lang="zh-CN" altLang="en-US" dirty="0"/>
              <a:t> 首先会根据用户的请求规划一个任务清单，然后给每个任务指派一个</a:t>
            </a:r>
            <a:r>
              <a:rPr lang="en-US" altLang="zh-CN" dirty="0" err="1"/>
              <a:t>HuggingFace</a:t>
            </a:r>
            <a:r>
              <a:rPr lang="zh-CN" altLang="en-US" dirty="0"/>
              <a:t> 模型，</a:t>
            </a:r>
            <a:r>
              <a:rPr lang="en-US" altLang="zh-CN" dirty="0"/>
              <a:t>AI</a:t>
            </a:r>
            <a:r>
              <a:rPr lang="zh-CN" altLang="en-US" dirty="0"/>
              <a:t> 模型执行完以后，</a:t>
            </a:r>
            <a:r>
              <a:rPr lang="en-US" altLang="zh-CN" dirty="0"/>
              <a:t>LLM</a:t>
            </a:r>
            <a:r>
              <a:rPr lang="zh-CN" altLang="en-US" dirty="0"/>
              <a:t>收集结果并返回给用户。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644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D709D-D92A-E642-B6C1-ADD2D623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HuggingGPT</a:t>
            </a:r>
            <a:r>
              <a:rPr lang="zh-CN" altLang="en-US" dirty="0"/>
              <a:t>总体架构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F5CF2-DB31-BB42-B10A-6E18523155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作为中心 </a:t>
            </a:r>
            <a:r>
              <a:rPr lang="en-US" altLang="zh-CN" dirty="0"/>
              <a:t>Agent</a:t>
            </a:r>
            <a:r>
              <a:rPr lang="zh-CN" altLang="en-US" dirty="0"/>
              <a:t>，模型作为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，执行分为四个阶段：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任务规划（</a:t>
            </a:r>
            <a:r>
              <a:rPr lang="en-US" altLang="zh-CN" dirty="0"/>
              <a:t>Task Planning</a:t>
            </a:r>
            <a:r>
              <a:rPr lang="zh-CN" altLang="en-US" dirty="0"/>
              <a:t>）：</a:t>
            </a:r>
            <a:r>
              <a:rPr lang="en-US" altLang="zh-CN" dirty="0"/>
              <a:t>LLM</a:t>
            </a:r>
            <a:r>
              <a:rPr lang="zh-CN" altLang="en-US" dirty="0"/>
              <a:t> 把用户请求分解成任务集合，决定执行顺序和任务之间的资源依赖；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模型选择（</a:t>
            </a:r>
            <a:r>
              <a:rPr lang="en-US" altLang="zh-CN" dirty="0"/>
              <a:t>Model Selection</a:t>
            </a:r>
            <a:r>
              <a:rPr lang="zh-CN" altLang="en-US" dirty="0"/>
              <a:t>）：根据 </a:t>
            </a:r>
            <a:r>
              <a:rPr lang="en-US" altLang="zh-CN" dirty="0" err="1"/>
              <a:t>HuggingFace</a:t>
            </a:r>
            <a:r>
              <a:rPr lang="zh-CN" altLang="en-US" dirty="0"/>
              <a:t> 模型描述，</a:t>
            </a:r>
            <a:r>
              <a:rPr lang="en-US" altLang="zh-CN" dirty="0"/>
              <a:t>LLM</a:t>
            </a:r>
            <a:r>
              <a:rPr lang="zh-CN" altLang="en-US" dirty="0"/>
              <a:t> 把任务安排给对应的模型；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任务执行（</a:t>
            </a:r>
            <a:r>
              <a:rPr lang="en-US" altLang="zh-CN" dirty="0"/>
              <a:t>Task Execution</a:t>
            </a:r>
            <a:r>
              <a:rPr lang="zh-CN" altLang="en-US" dirty="0"/>
              <a:t>）：</a:t>
            </a:r>
            <a:r>
              <a:rPr lang="en-US" altLang="zh-CN" dirty="0"/>
              <a:t> </a:t>
            </a:r>
            <a:r>
              <a:rPr lang="en-US" altLang="zh-CN" dirty="0" err="1"/>
              <a:t>HuggingFace</a:t>
            </a:r>
            <a:r>
              <a:rPr lang="zh-CN" altLang="en-US" dirty="0"/>
              <a:t> 上的模型执行指派的任务；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响应生成（</a:t>
            </a:r>
            <a:r>
              <a:rPr lang="en-US" altLang="zh-CN" dirty="0"/>
              <a:t>Response Generation</a:t>
            </a:r>
            <a:r>
              <a:rPr lang="zh-CN" altLang="en-US" dirty="0"/>
              <a:t>）：</a:t>
            </a:r>
            <a:r>
              <a:rPr lang="en-US" altLang="zh-CN" dirty="0"/>
              <a:t>LLM</a:t>
            </a:r>
            <a:r>
              <a:rPr lang="zh-CN" altLang="en-US" dirty="0"/>
              <a:t> 集合模型输出结果，生成</a:t>
            </a:r>
            <a:r>
              <a:rPr lang="en-US" altLang="zh-CN" dirty="0"/>
              <a:t>workflow</a:t>
            </a:r>
            <a:r>
              <a:rPr lang="zh-CN" altLang="en-US" dirty="0"/>
              <a:t>日志摘要返回给用户。</a:t>
            </a:r>
          </a:p>
        </p:txBody>
      </p:sp>
    </p:spTree>
    <p:extLst>
      <p:ext uri="{BB962C8B-B14F-4D97-AF65-F5344CB8AC3E}">
        <p14:creationId xmlns:p14="http://schemas.microsoft.com/office/powerpoint/2010/main" val="89931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D709D-D92A-E642-B6C1-ADD2D623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HuggingGPT</a:t>
            </a:r>
            <a:r>
              <a:rPr lang="zh-CN" altLang="en-US" dirty="0"/>
              <a:t>总体架构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7E06DE-A49F-4C4C-9C1E-BB252C7D80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383" y="1246941"/>
            <a:ext cx="5160579" cy="5052645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1A5BE2DE-0016-3E40-9C8D-2CA0C7E4F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83481" cy="4994910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作为中心 </a:t>
            </a:r>
            <a:r>
              <a:rPr lang="en-US" altLang="zh-CN" dirty="0"/>
              <a:t>Agent</a:t>
            </a:r>
            <a:r>
              <a:rPr lang="zh-CN" altLang="en-US" dirty="0"/>
              <a:t>，模型作为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，执行分为四个阶段：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任务规划（</a:t>
            </a:r>
            <a:r>
              <a:rPr lang="en-US" altLang="zh-CN" sz="1600" dirty="0"/>
              <a:t>Task Planning</a:t>
            </a:r>
            <a:r>
              <a:rPr lang="zh-CN" altLang="en-US" sz="1600" dirty="0"/>
              <a:t>）：</a:t>
            </a:r>
            <a:r>
              <a:rPr lang="en-US" altLang="zh-CN" sz="1600" dirty="0"/>
              <a:t>LLM</a:t>
            </a:r>
            <a:r>
              <a:rPr lang="zh-CN" altLang="en-US" sz="1600" dirty="0"/>
              <a:t> 把用户请求分解成任务集合，决定执行顺序和任务之间的资源依赖；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模型选择（</a:t>
            </a:r>
            <a:r>
              <a:rPr lang="en-US" altLang="zh-CN" sz="1600" dirty="0"/>
              <a:t>Model Selection</a:t>
            </a:r>
            <a:r>
              <a:rPr lang="zh-CN" altLang="en-US" sz="1600" dirty="0"/>
              <a:t>）：根据 </a:t>
            </a:r>
            <a:r>
              <a:rPr lang="en-US" altLang="zh-CN" sz="1600" dirty="0" err="1"/>
              <a:t>HuggingFace</a:t>
            </a:r>
            <a:r>
              <a:rPr lang="zh-CN" altLang="en-US" sz="1600" dirty="0"/>
              <a:t> 模型描述，</a:t>
            </a:r>
            <a:r>
              <a:rPr lang="en-US" altLang="zh-CN" sz="1600" dirty="0"/>
              <a:t>LLM</a:t>
            </a:r>
            <a:r>
              <a:rPr lang="zh-CN" altLang="en-US" sz="1600" dirty="0"/>
              <a:t> 把任务安排给对应的模型；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任务执行（</a:t>
            </a:r>
            <a:r>
              <a:rPr lang="en-US" altLang="zh-CN" sz="1600" dirty="0"/>
              <a:t>Task Execution</a:t>
            </a:r>
            <a:r>
              <a:rPr lang="zh-CN" altLang="en-US" sz="1600" dirty="0"/>
              <a:t>）：</a:t>
            </a:r>
            <a:r>
              <a:rPr lang="en-US" altLang="zh-CN" sz="1600" dirty="0"/>
              <a:t> </a:t>
            </a:r>
            <a:r>
              <a:rPr lang="en-US" altLang="zh-CN" sz="1600" dirty="0" err="1"/>
              <a:t>HuggingFace</a:t>
            </a:r>
            <a:r>
              <a:rPr lang="zh-CN" altLang="en-US" sz="1600" dirty="0"/>
              <a:t> 上的模型执行指派的任务；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响应生成（</a:t>
            </a:r>
            <a:r>
              <a:rPr lang="en-US" altLang="zh-CN" sz="1600" dirty="0"/>
              <a:t>Response Generation</a:t>
            </a:r>
            <a:r>
              <a:rPr lang="zh-CN" altLang="en-US" sz="1600" dirty="0"/>
              <a:t>）：</a:t>
            </a:r>
            <a:r>
              <a:rPr lang="en-US" altLang="zh-CN" sz="1600" dirty="0"/>
              <a:t>LLM</a:t>
            </a:r>
            <a:r>
              <a:rPr lang="zh-CN" altLang="en-US" sz="1600" dirty="0"/>
              <a:t> 集合模型输出结果，生成</a:t>
            </a:r>
            <a:r>
              <a:rPr lang="en-US" altLang="zh-CN" sz="1600" dirty="0"/>
              <a:t>workflow</a:t>
            </a:r>
            <a:r>
              <a:rPr lang="zh-CN" altLang="en-US" sz="1600" dirty="0"/>
              <a:t>日志摘要返回给用户。</a:t>
            </a:r>
          </a:p>
        </p:txBody>
      </p:sp>
    </p:spTree>
    <p:extLst>
      <p:ext uri="{BB962C8B-B14F-4D97-AF65-F5344CB8AC3E}">
        <p14:creationId xmlns:p14="http://schemas.microsoft.com/office/powerpoint/2010/main" val="21133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10AA5-3D65-8D4D-AEEE-BCAC5A9D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AssistGPT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49E108-0706-F74A-AB35-62FA36734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4053468" cy="5207476"/>
          </a:xfrm>
        </p:spPr>
        <p:txBody>
          <a:bodyPr/>
          <a:lstStyle/>
          <a:p>
            <a:r>
              <a:rPr lang="en-US" altLang="zh-CN" dirty="0" err="1"/>
              <a:t>AssistGPT</a:t>
            </a:r>
            <a:r>
              <a:rPr lang="en-US" altLang="zh-CN" dirty="0"/>
              <a:t> </a:t>
            </a:r>
            <a:r>
              <a:rPr lang="zh-CN" altLang="en-US" dirty="0"/>
              <a:t>采用了为</a:t>
            </a:r>
            <a:r>
              <a:rPr lang="en-US" altLang="zh-CN" dirty="0"/>
              <a:t>Plan, Execute, Inspect, and Learn (PEIL)</a:t>
            </a:r>
            <a:r>
              <a:rPr lang="zh-CN" altLang="en-US" dirty="0"/>
              <a:t>的交错代码和语言推理方法，将 </a:t>
            </a:r>
            <a:r>
              <a:rPr lang="en-US" altLang="zh-CN" dirty="0"/>
              <a:t>LLMs </a:t>
            </a:r>
            <a:r>
              <a:rPr lang="zh-CN" altLang="en-US" dirty="0"/>
              <a:t>与各种工具集成起来。</a:t>
            </a:r>
            <a:endParaRPr lang="en-US" altLang="zh-CN" dirty="0"/>
          </a:p>
          <a:p>
            <a:r>
              <a:rPr lang="en-US" altLang="zh-CN" dirty="0"/>
              <a:t>Planner</a:t>
            </a:r>
            <a:r>
              <a:rPr lang="zh-CN" altLang="en-US" dirty="0"/>
              <a:t> 能够使用 </a:t>
            </a:r>
            <a:r>
              <a:rPr lang="en-US" altLang="zh-CN" dirty="0"/>
              <a:t>NLP</a:t>
            </a:r>
            <a:r>
              <a:rPr lang="zh-CN" altLang="en-US" dirty="0"/>
              <a:t> 来计划基于当前推理进度，</a:t>
            </a:r>
            <a:r>
              <a:rPr lang="en-US" altLang="zh-CN" dirty="0"/>
              <a:t>Executor</a:t>
            </a:r>
            <a:r>
              <a:rPr lang="zh-CN" altLang="en-US" dirty="0"/>
              <a:t> 哪个工具应该接下来执行。</a:t>
            </a:r>
            <a:r>
              <a:rPr lang="en-US" altLang="zh-CN" dirty="0"/>
              <a:t>Inspector</a:t>
            </a:r>
            <a:r>
              <a:rPr lang="zh-CN" altLang="en-US" dirty="0"/>
              <a:t>作为高效内存管理器，可以帮助</a:t>
            </a:r>
            <a:r>
              <a:rPr lang="en-US" altLang="zh-CN" dirty="0"/>
              <a:t>Planner</a:t>
            </a:r>
            <a:r>
              <a:rPr lang="zh-CN" altLang="en-US" dirty="0"/>
              <a:t> 将适当的 </a:t>
            </a:r>
            <a:r>
              <a:rPr lang="en-US" altLang="zh-CN" dirty="0"/>
              <a:t>CV</a:t>
            </a:r>
            <a:r>
              <a:rPr lang="zh-CN" altLang="en-US" dirty="0"/>
              <a:t> 信息输入到特定工具。通过 </a:t>
            </a:r>
            <a:r>
              <a:rPr lang="en-US" altLang="zh-CN" dirty="0"/>
              <a:t>Learner</a:t>
            </a:r>
            <a:r>
              <a:rPr lang="zh-CN" altLang="en-US" dirty="0"/>
              <a:t> 使模型能够自主地探索和发现最优解。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E24605-5E7E-C149-BB72-A062A2B3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80" y="1274132"/>
            <a:ext cx="6696828" cy="50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5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B35B1-EFAD-3948-9DB5-128C454C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 Visual ChatGPT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AF326-D1AF-9448-952D-BE34A1E76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00917" cy="4994910"/>
          </a:xfrm>
        </p:spPr>
        <p:txBody>
          <a:bodyPr/>
          <a:lstStyle/>
          <a:p>
            <a:r>
              <a:rPr lang="en-US" altLang="zh-CN" dirty="0"/>
              <a:t>Visual ChatGPT</a:t>
            </a:r>
            <a:r>
              <a:rPr lang="zh-CN" altLang="en-US" dirty="0"/>
              <a:t> 的思路是使用 </a:t>
            </a:r>
            <a:r>
              <a:rPr lang="en-US" altLang="zh-CN" dirty="0" err="1"/>
              <a:t>chatGPT</a:t>
            </a:r>
            <a:r>
              <a:rPr lang="zh-CN" altLang="en-US" dirty="0"/>
              <a:t> 调用视觉模型来迭代的完成图像编辑的任务。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D4AC3E-690D-7943-843C-ABD96BC39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1101" y="1360170"/>
            <a:ext cx="6260183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B1E8F-E323-2C49-813D-28702949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参考引用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A8706-EB98-B549-8992-E42BA64E8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432FF"/>
                </a:solidFill>
              </a:rPr>
              <a:t>Generative Agents: Interactive Simulacra of Human Behavior </a:t>
            </a:r>
            <a:r>
              <a:rPr lang="en-US" altLang="zh-CN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https://arxiv.org/abs/2304.03442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https://www.youtube.com/watch?v=XY5Wncq5vAE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https://medium.com/geekculture/googles-ai-agents-in-a-sims-inspired-virtual-town-small-ville-stanford-artificial-intelligence-chat-gpt-c0f2110239e2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https://zhuanlan.zhihu.com/p/626671728?utm_id=0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</a:rPr>
              <a:t>CAMEL: Communicative Agents for "Mind" Exploration of Large Language Model Society. </a:t>
            </a:r>
            <a:r>
              <a:rPr lang="en-US" altLang="zh-CN" dirty="0">
                <a:solidFill>
                  <a:srgbClr val="0432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https://arxiv.org/abs/2303.17760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https://zhuanlan.zhihu.com/p/629909493?utm_id=0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https://github.com/Significant-Gravitas/AutoGPT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</a:rPr>
              <a:t>Auto-GPT for Online Decision Making: Benchmarks and Additional Opinions </a:t>
            </a:r>
            <a:r>
              <a:rPr lang="en-US" altLang="zh-CN" dirty="0">
                <a:solidFill>
                  <a:srgbClr val="0432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https://arxiv.org/abs/2306.02224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https://github.com/Significant-Gravitas/AutoGPT/blob/master/autogpts/autogpt/README.</a:t>
            </a:r>
            <a:r>
              <a:rPr lang="en-US" altLang="zh-CN" dirty="0">
                <a:solidFill>
                  <a:srgbClr val="0432FF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solidFill>
                  <a:srgbClr val="0432FF"/>
                </a:solidFill>
                <a:hlinkClick r:id="rId11"/>
              </a:rPr>
              <a:t>https://arxiv.org/pdf/2305.05352</a:t>
            </a:r>
            <a:endParaRPr lang="en-US" altLang="zh-CN" dirty="0">
              <a:solidFill>
                <a:srgbClr val="0432FF"/>
              </a:solidFill>
            </a:endParaRPr>
          </a:p>
          <a:p>
            <a:r>
              <a:rPr lang="en-US" altLang="zh-CN" dirty="0">
                <a:hlinkClick r:id="rId12"/>
              </a:rPr>
              <a:t>Exploring the Potentials of ChatGPT as a Cooperative Agent</a:t>
            </a:r>
          </a:p>
          <a:p>
            <a:r>
              <a:rPr lang="en-US" altLang="zh-CN" dirty="0"/>
              <a:t>AssistGPT: A General Multi-modal Assistant that can Plan, Execute, Inspect, and Learn</a:t>
            </a:r>
          </a:p>
          <a:p>
            <a:r>
              <a:rPr lang="en-US" altLang="zh-CN" dirty="0"/>
              <a:t>Visual ChatGPT: Talking, Drawing and Editing with Visual Foundation Models</a:t>
            </a:r>
          </a:p>
          <a:p>
            <a:r>
              <a:rPr lang="en-US" altLang="zh-CN" dirty="0" err="1"/>
              <a:t>HuggingGPT</a:t>
            </a:r>
            <a:r>
              <a:rPr lang="en-US" altLang="zh-CN" dirty="0"/>
              <a:t>: Solving AI Tasks with ChatGPT and its Friends in Hugging Face</a:t>
            </a:r>
          </a:p>
          <a:p>
            <a:endParaRPr lang="en-US" altLang="zh-CN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2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CDD6C8-9634-3D4E-996B-31FBF895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智能体的规划分类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F14B6E-1CCF-2443-9E13-854E009B2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Action agents</a:t>
            </a:r>
            <a:r>
              <a:rPr lang="zh-CN" altLang="en-US" b="1" dirty="0"/>
              <a:t>：</a:t>
            </a:r>
            <a:r>
              <a:rPr lang="zh-CN" altLang="en-US" dirty="0"/>
              <a:t>在每个时间步长，使用所有先前操作的输出来决定下一个操作。</a:t>
            </a:r>
            <a:r>
              <a:rPr lang="en-US" altLang="zh-CN" dirty="0"/>
              <a:t> Action Agents</a:t>
            </a:r>
            <a:r>
              <a:rPr lang="zh-CN" altLang="en-US" dirty="0"/>
              <a:t>适合小型的任务。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Plan-and-execute agents</a:t>
            </a:r>
            <a:r>
              <a:rPr lang="zh-CN" altLang="en-US" b="1" dirty="0"/>
              <a:t>：</a:t>
            </a:r>
            <a:r>
              <a:rPr lang="zh-CN" altLang="en-US" dirty="0"/>
              <a:t>预先决定完整的 </a:t>
            </a:r>
            <a:r>
              <a:rPr lang="en-US" altLang="zh-CN" dirty="0"/>
              <a:t>Action</a:t>
            </a:r>
            <a:r>
              <a:rPr lang="zh-CN" altLang="en-US" dirty="0"/>
              <a:t> 顺序，然后在不更新计划 </a:t>
            </a:r>
            <a:r>
              <a:rPr lang="en-US" altLang="zh-CN" dirty="0"/>
              <a:t>Plan</a:t>
            </a:r>
            <a:r>
              <a:rPr lang="zh-CN" altLang="en-US" dirty="0"/>
              <a:t> 的情况下全部执行。适合需要保持长期目标的复杂任务。</a:t>
            </a:r>
          </a:p>
          <a:p>
            <a:endParaRPr lang="en-US" altLang="zh-CN" dirty="0"/>
          </a:p>
          <a:p>
            <a:r>
              <a:rPr lang="zh-CN" altLang="en-US" dirty="0"/>
              <a:t>通过让 </a:t>
            </a:r>
            <a:r>
              <a:rPr lang="en-US" altLang="zh-CN" dirty="0"/>
              <a:t>Plan-and-execute agent</a:t>
            </a:r>
            <a:r>
              <a:rPr lang="zh-CN" altLang="en-US" dirty="0"/>
              <a:t> 使用 </a:t>
            </a:r>
            <a:r>
              <a:rPr lang="en-US" altLang="zh-CN" dirty="0"/>
              <a:t>Action agents</a:t>
            </a:r>
            <a:r>
              <a:rPr lang="zh-CN" altLang="en-US" dirty="0"/>
              <a:t> 来执行计划 </a:t>
            </a:r>
            <a:r>
              <a:rPr lang="en-US" altLang="zh-CN" dirty="0"/>
              <a:t>Plan</a:t>
            </a:r>
            <a:r>
              <a:rPr lang="zh-CN" altLang="en-US" dirty="0"/>
              <a:t>，将 </a:t>
            </a:r>
            <a:r>
              <a:rPr lang="en-US" altLang="zh-CN" dirty="0"/>
              <a:t>Action agents</a:t>
            </a:r>
            <a:r>
              <a:rPr lang="zh-CN" altLang="en-US" dirty="0"/>
              <a:t> 的动态性与</a:t>
            </a:r>
            <a:r>
              <a:rPr lang="en-US" altLang="zh-CN" dirty="0"/>
              <a:t>Plan-and-execute agent</a:t>
            </a:r>
            <a:r>
              <a:rPr lang="zh-CN" altLang="en-US" dirty="0"/>
              <a:t> 的计划能力相结合。</a:t>
            </a:r>
          </a:p>
        </p:txBody>
      </p:sp>
    </p:spTree>
    <p:extLst>
      <p:ext uri="{BB962C8B-B14F-4D97-AF65-F5344CB8AC3E}">
        <p14:creationId xmlns:p14="http://schemas.microsoft.com/office/powerpoint/2010/main" val="381218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CDD6C8-9634-3D4E-996B-31FBF895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智能体的应用分类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F14B6E-1CCF-2443-9E13-854E009B20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Simulations Agent</a:t>
            </a:r>
            <a:r>
              <a:rPr lang="zh-CN" altLang="en-US" b="1" dirty="0"/>
              <a:t>：</a:t>
            </a:r>
            <a:r>
              <a:rPr lang="zh-CN" altLang="en-US" dirty="0"/>
              <a:t>模拟智能体，在模拟器中包括一个 </a:t>
            </a:r>
            <a:r>
              <a:rPr lang="en-US" altLang="zh-CN" dirty="0"/>
              <a:t>and/or</a:t>
            </a:r>
            <a:r>
              <a:rPr lang="zh-CN" altLang="en-US" dirty="0"/>
              <a:t> 多个 </a:t>
            </a:r>
            <a:r>
              <a:rPr lang="en-US" altLang="zh-CN" dirty="0"/>
              <a:t>Agent</a:t>
            </a:r>
            <a:r>
              <a:rPr lang="zh-CN" altLang="en-US" dirty="0"/>
              <a:t> 相互作用。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Automatic Agent</a:t>
            </a:r>
            <a:r>
              <a:rPr lang="zh-CN" altLang="en-US" b="1" dirty="0"/>
              <a:t>：</a:t>
            </a:r>
            <a:r>
              <a:rPr lang="zh-CN" altLang="en-US" dirty="0"/>
              <a:t>自动化智能体，给定一个 </a:t>
            </a:r>
            <a:r>
              <a:rPr lang="en-US" altLang="zh-CN" dirty="0"/>
              <a:t>and/or</a:t>
            </a:r>
            <a:r>
              <a:rPr lang="zh-CN" altLang="en-US" dirty="0"/>
              <a:t> 多个长期目标，独立执行这些目标。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Multimodal</a:t>
            </a:r>
            <a:r>
              <a:rPr lang="zh-CN" altLang="en-US" b="1" dirty="0"/>
              <a:t> </a:t>
            </a:r>
            <a:r>
              <a:rPr lang="en-US" altLang="zh-CN" b="1" dirty="0"/>
              <a:t>Agent</a:t>
            </a:r>
            <a:r>
              <a:rPr lang="zh-CN" altLang="en-US" b="1" dirty="0"/>
              <a:t>：</a:t>
            </a:r>
            <a:r>
              <a:rPr lang="zh-CN" altLang="en-US" dirty="0"/>
              <a:t>多模态智能体，除 </a:t>
            </a:r>
            <a:r>
              <a:rPr lang="en-US" altLang="zh-CN" dirty="0"/>
              <a:t>NLP</a:t>
            </a:r>
            <a:r>
              <a:rPr lang="zh-CN" altLang="en-US" dirty="0"/>
              <a:t> 信息外还可以拓展到图像，语音，视频的交互。</a:t>
            </a:r>
          </a:p>
        </p:txBody>
      </p:sp>
    </p:spTree>
    <p:extLst>
      <p:ext uri="{BB962C8B-B14F-4D97-AF65-F5344CB8AC3E}">
        <p14:creationId xmlns:p14="http://schemas.microsoft.com/office/powerpoint/2010/main" val="3735912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E10B14B-E69B-DB49-A977-24ACD3EA85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Simulations Agent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00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28735-DC8D-BD4C-ACB6-DA395FE8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Simulations Agent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BBF346-751C-F945-982F-AD6279277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Simulation Agent </a:t>
            </a:r>
            <a:r>
              <a:rPr lang="zh-CN" altLang="en-US" dirty="0"/>
              <a:t>包括一个</a:t>
            </a:r>
            <a:r>
              <a:rPr lang="en-US" altLang="zh-CN" dirty="0"/>
              <a:t>/</a:t>
            </a:r>
            <a:r>
              <a:rPr lang="zh-CN" altLang="en-US" dirty="0"/>
              <a:t>多个</a:t>
            </a:r>
            <a:r>
              <a:rPr lang="en-US" altLang="zh-CN" dirty="0"/>
              <a:t> Agents </a:t>
            </a:r>
            <a:r>
              <a:rPr lang="zh-CN" altLang="en-US" dirty="0"/>
              <a:t>相互作用。模拟</a:t>
            </a:r>
            <a:r>
              <a:rPr lang="en-US" altLang="zh-CN" dirty="0"/>
              <a:t> Agent </a:t>
            </a:r>
            <a:r>
              <a:rPr lang="zh-CN" altLang="en-US" dirty="0"/>
              <a:t>通常包括两个主要组件：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长期记忆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模拟环境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4743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DF28735-DC8D-BD4C-ACB6-DA395FE8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Agents</a:t>
            </a:r>
            <a:r>
              <a:rPr lang="zh-CN" altLang="en-US" dirty="0"/>
              <a:t>：背景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9A57A1-E1EF-9F46-ABF8-C02B69FCABA4}"/>
              </a:ext>
            </a:extLst>
          </p:cNvPr>
          <p:cNvSpPr/>
          <p:nvPr/>
        </p:nvSpPr>
        <p:spPr>
          <a:xfrm>
            <a:off x="3752194" y="838389"/>
            <a:ext cx="72642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Generative Agents</a:t>
            </a:r>
            <a:r>
              <a:rPr lang="zh-CN" altLang="en-US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：</a:t>
            </a:r>
            <a:r>
              <a:rPr lang="en-US" altLang="zh-CN" sz="1200" b="1" i="1" dirty="0">
                <a:solidFill>
                  <a:srgbClr val="66BA36"/>
                </a:solidFill>
                <a:latin typeface="Gill Sans MT" panose="020B0502020104020203" pitchFamily="34" charset="0"/>
              </a:rPr>
              <a:t>Interactive Simulacra of Human Behavior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AE1D53-46A8-154C-B897-2BEBB696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3702" y="2235266"/>
            <a:ext cx="7889358" cy="406432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BBF346-751C-F945-982F-AD6279277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600" dirty="0"/>
              <a:t>斯坦福“西部世界”虚拟小镇，在一个</a:t>
            </a:r>
            <a:r>
              <a:rPr lang="en-US" altLang="zh-CN" sz="1600" dirty="0"/>
              <a:t>Smallville</a:t>
            </a:r>
            <a:r>
              <a:rPr lang="zh-CN" altLang="en-US" sz="1600" dirty="0"/>
              <a:t>沙盒世界里住着</a:t>
            </a:r>
            <a:r>
              <a:rPr lang="en-US" altLang="zh-CN" sz="1600" dirty="0"/>
              <a:t>25</a:t>
            </a:r>
            <a:r>
              <a:rPr lang="zh-CN" altLang="en-US" sz="1600" dirty="0"/>
              <a:t>个小人 </a:t>
            </a:r>
            <a:r>
              <a:rPr lang="en-US" altLang="zh-CN" sz="1600" dirty="0"/>
              <a:t>(GPT agents)</a:t>
            </a:r>
            <a:r>
              <a:rPr lang="zh-CN" altLang="en-US" sz="1600" dirty="0"/>
              <a:t>，互相自由沟通交互，出现了一系列的人类社会行为 </a:t>
            </a:r>
            <a:r>
              <a:rPr lang="en-US" altLang="zh-CN" sz="1600" dirty="0"/>
              <a:t>(</a:t>
            </a:r>
            <a:r>
              <a:rPr lang="zh-CN" altLang="en-US" sz="1600" dirty="0"/>
              <a:t>信息传播、关系记忆和协作</a:t>
            </a:r>
            <a:r>
              <a:rPr lang="en-US" altLang="zh-CN" sz="1600" dirty="0"/>
              <a:t>)</a:t>
            </a:r>
            <a:r>
              <a:rPr lang="zh-CN" altLang="en-US" sz="16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6652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31251</TotalTime>
  <Words>1885</Words>
  <Application>Microsoft Macintosh PowerPoint</Application>
  <PresentationFormat>自定义</PresentationFormat>
  <Paragraphs>109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PowerPoint 演示文稿</vt:lpstr>
      <vt:lpstr>关键组成</vt:lpstr>
      <vt:lpstr>Agent 智能体的规划分类</vt:lpstr>
      <vt:lpstr>Agent 智能体的应用分类</vt:lpstr>
      <vt:lpstr>PowerPoint 演示文稿</vt:lpstr>
      <vt:lpstr>Simulations Agent</vt:lpstr>
      <vt:lpstr>Generative Agents：背景</vt:lpstr>
      <vt:lpstr>Generative Agents：架构</vt:lpstr>
      <vt:lpstr>Generative Agents：角色</vt:lpstr>
      <vt:lpstr>Generative Agents：记忆与检索</vt:lpstr>
      <vt:lpstr>Generative Agents：计划和反应</vt:lpstr>
      <vt:lpstr>Generative Agents</vt:lpstr>
      <vt:lpstr>CAMEL</vt:lpstr>
      <vt:lpstr>PowerPoint 演示文稿</vt:lpstr>
      <vt:lpstr>Automatic Agents</vt:lpstr>
      <vt:lpstr>AutoGPT</vt:lpstr>
      <vt:lpstr>AutoGPT：流程</vt:lpstr>
      <vt:lpstr>AutoGPT</vt:lpstr>
      <vt:lpstr>AutoGPT：视频</vt:lpstr>
      <vt:lpstr>BabyAGI</vt:lpstr>
      <vt:lpstr>AgentGPT</vt:lpstr>
      <vt:lpstr>PowerPoint 演示文稿</vt:lpstr>
      <vt:lpstr>跨模态Agents</vt:lpstr>
      <vt:lpstr>HuggingGPT</vt:lpstr>
      <vt:lpstr>HuggingGPT总体架构</vt:lpstr>
      <vt:lpstr>HuggingGPT总体架构</vt:lpstr>
      <vt:lpstr>AssistGPT</vt:lpstr>
      <vt:lpstr> Visual ChatGPT</vt:lpstr>
      <vt:lpstr>Reference 参考引用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9673</cp:revision>
  <cp:lastPrinted>2023-09-08T09:14:01Z</cp:lastPrinted>
  <dcterms:created xsi:type="dcterms:W3CDTF">2020-08-28T08:44:19Z</dcterms:created>
  <dcterms:modified xsi:type="dcterms:W3CDTF">2023-11-13T05:27:14Z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